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125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7463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7765"/>
            <a:ext cx="704850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Ultrasound for Fatty Liver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793790" y="221670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Ultrasound for Fatty Liver is a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simple, painless, and safe test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that helps doctors see if there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too much fat in the liver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 It uses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sound waves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(not radiation) to create pictures of the liver.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93790" y="4099852"/>
            <a:ext cx="32071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What is an Ultrasound?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793790" y="47943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An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ultrasound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is a test where a small device called a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probe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is moved on your stomach. This device sends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sound waves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into your body, and the waves bounce back to create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images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of your organs — like your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liver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793790" y="668178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6689408"/>
            <a:ext cx="347663" cy="34766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270040" y="6664881"/>
            <a:ext cx="202620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by Ram N Java</a:t>
            </a:r>
            <a:endParaRPr lang="en-US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0154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384" y="3418999"/>
            <a:ext cx="5603200" cy="700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Conclusion</a:t>
            </a:r>
            <a:endParaRPr lang="en-US" sz="4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384" y="4455438"/>
            <a:ext cx="4353878" cy="89642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08459" y="5575935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Simple Test</a:t>
            </a:r>
            <a:endParaRPr lang="en-US" sz="3200" dirty="0"/>
          </a:p>
        </p:txBody>
      </p:sp>
      <p:sp>
        <p:nvSpPr>
          <p:cNvPr id="6" name="Text 2"/>
          <p:cNvSpPr/>
          <p:nvPr/>
        </p:nvSpPr>
        <p:spPr>
          <a:xfrm>
            <a:off x="1008459" y="6060519"/>
            <a:ext cx="3905726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Safe, painless procedure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8261" y="4455438"/>
            <a:ext cx="4353878" cy="89642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2337" y="5575935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Detection</a:t>
            </a:r>
            <a:endParaRPr lang="en-US" sz="3200" dirty="0"/>
          </a:p>
        </p:txBody>
      </p:sp>
      <p:sp>
        <p:nvSpPr>
          <p:cNvPr id="9" name="Text 4"/>
          <p:cNvSpPr/>
          <p:nvPr/>
        </p:nvSpPr>
        <p:spPr>
          <a:xfrm>
            <a:off x="5362337" y="6060519"/>
            <a:ext cx="3905726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Finds fat in the liver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2139" y="4455438"/>
            <a:ext cx="4353878" cy="89642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214" y="5575935"/>
            <a:ext cx="2801541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Next Steps</a:t>
            </a:r>
            <a:endParaRPr lang="en-US" sz="3200" dirty="0"/>
          </a:p>
        </p:txBody>
      </p:sp>
      <p:sp>
        <p:nvSpPr>
          <p:cNvPr id="12" name="Text 6"/>
          <p:cNvSpPr/>
          <p:nvPr/>
        </p:nvSpPr>
        <p:spPr>
          <a:xfrm>
            <a:off x="9716214" y="6060519"/>
            <a:ext cx="3905726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Guides treatment decisions</a:t>
            </a:r>
            <a:endParaRPr lang="en-US" sz="2400" dirty="0"/>
          </a:p>
        </p:txBody>
      </p:sp>
      <p:sp>
        <p:nvSpPr>
          <p:cNvPr id="13" name="Text 7"/>
          <p:cNvSpPr/>
          <p:nvPr/>
        </p:nvSpPr>
        <p:spPr>
          <a:xfrm>
            <a:off x="784384" y="6895148"/>
            <a:ext cx="13061633" cy="7169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An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ultrasound for fatty liver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is a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simple and safe way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to find out if there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too much fat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in your liver. </a:t>
            </a:r>
            <a:b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</a:b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It helps your doctor decide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what to do next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to protect your liver.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3483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Why Do Doctors Use Ultrasound for Fatty Liver?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93790" y="329255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3335060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3370421"/>
            <a:ext cx="50034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Check if fat is building up in the liver</a:t>
            </a:r>
            <a:endParaRPr lang="en-US" sz="2400" dirty="0"/>
          </a:p>
        </p:txBody>
      </p:sp>
      <p:sp>
        <p:nvSpPr>
          <p:cNvPr id="7" name="Shape 3"/>
          <p:cNvSpPr/>
          <p:nvPr/>
        </p:nvSpPr>
        <p:spPr>
          <a:xfrm>
            <a:off x="793790" y="42564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860" y="4298990"/>
            <a:ext cx="340162" cy="42529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530906" y="4334351"/>
            <a:ext cx="48519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See the size and texture of the liver</a:t>
            </a:r>
            <a:endParaRPr lang="en-US" sz="2400" dirty="0"/>
          </a:p>
        </p:txBody>
      </p:sp>
      <p:sp>
        <p:nvSpPr>
          <p:cNvPr id="10" name="Shape 5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262920"/>
            <a:ext cx="340162" cy="42529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530906" y="5298281"/>
            <a:ext cx="48968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Detect early signs of liver problems</a:t>
            </a:r>
            <a:endParaRPr lang="en-US" sz="2400" dirty="0"/>
          </a:p>
        </p:txBody>
      </p:sp>
      <p:sp>
        <p:nvSpPr>
          <p:cNvPr id="13" name="Shape 7"/>
          <p:cNvSpPr/>
          <p:nvPr/>
        </p:nvSpPr>
        <p:spPr>
          <a:xfrm>
            <a:off x="793790" y="61843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8860" y="6226850"/>
            <a:ext cx="340162" cy="42529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530906" y="6262211"/>
            <a:ext cx="55796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Help find the grade or stage of fatty liver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321" y="518755"/>
            <a:ext cx="4716899" cy="589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How It Works</a:t>
            </a:r>
            <a:endParaRPr lang="en-US" sz="4800" dirty="0"/>
          </a:p>
        </p:txBody>
      </p:sp>
      <p:sp>
        <p:nvSpPr>
          <p:cNvPr id="3" name="Shape 1"/>
          <p:cNvSpPr/>
          <p:nvPr/>
        </p:nvSpPr>
        <p:spPr>
          <a:xfrm>
            <a:off x="660321" y="1485662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37511" y="1674257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Patient Position</a:t>
            </a:r>
            <a:endParaRPr lang="en-US" sz="3200" dirty="0"/>
          </a:p>
        </p:txBody>
      </p:sp>
      <p:sp>
        <p:nvSpPr>
          <p:cNvPr id="5" name="Text 3"/>
          <p:cNvSpPr/>
          <p:nvPr/>
        </p:nvSpPr>
        <p:spPr>
          <a:xfrm>
            <a:off x="1037511" y="2082165"/>
            <a:ext cx="12932569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You lie down on a bed</a:t>
            </a:r>
            <a:endParaRPr lang="en-US" sz="2400" dirty="0"/>
          </a:p>
        </p:txBody>
      </p:sp>
      <p:sp>
        <p:nvSpPr>
          <p:cNvPr id="6" name="Shape 4"/>
          <p:cNvSpPr/>
          <p:nvPr/>
        </p:nvSpPr>
        <p:spPr>
          <a:xfrm>
            <a:off x="943332" y="2759154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320522" y="2947749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Gel Application</a:t>
            </a:r>
            <a:endParaRPr lang="en-US" sz="3200" dirty="0"/>
          </a:p>
        </p:txBody>
      </p:sp>
      <p:sp>
        <p:nvSpPr>
          <p:cNvPr id="8" name="Text 6"/>
          <p:cNvSpPr/>
          <p:nvPr/>
        </p:nvSpPr>
        <p:spPr>
          <a:xfrm>
            <a:off x="1320522" y="3355658"/>
            <a:ext cx="12649557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 warm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gel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is put on your belly to help move the probe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1226344" y="4032647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603534" y="4221242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Scanning Process</a:t>
            </a:r>
            <a:endParaRPr lang="en-US" sz="3200" dirty="0"/>
          </a:p>
        </p:txBody>
      </p:sp>
      <p:sp>
        <p:nvSpPr>
          <p:cNvPr id="11" name="Text 9"/>
          <p:cNvSpPr/>
          <p:nvPr/>
        </p:nvSpPr>
        <p:spPr>
          <a:xfrm>
            <a:off x="1603534" y="4629150"/>
            <a:ext cx="12366546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probe is moved over your upper belly (where your liver is)</a:t>
            </a:r>
            <a:endParaRPr lang="en-US" sz="2400" dirty="0"/>
          </a:p>
        </p:txBody>
      </p:sp>
      <p:sp>
        <p:nvSpPr>
          <p:cNvPr id="12" name="Shape 10"/>
          <p:cNvSpPr/>
          <p:nvPr/>
        </p:nvSpPr>
        <p:spPr>
          <a:xfrm>
            <a:off x="1509355" y="5306139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886545" y="5494734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Duration</a:t>
            </a:r>
            <a:endParaRPr lang="en-US" sz="3200" dirty="0"/>
          </a:p>
        </p:txBody>
      </p:sp>
      <p:sp>
        <p:nvSpPr>
          <p:cNvPr id="14" name="Text 12"/>
          <p:cNvSpPr/>
          <p:nvPr/>
        </p:nvSpPr>
        <p:spPr>
          <a:xfrm>
            <a:off x="1886545" y="5902643"/>
            <a:ext cx="12083534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test takes about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10 to 15 minutes</a:t>
            </a:r>
            <a:endParaRPr lang="en-US" sz="2400" dirty="0"/>
          </a:p>
        </p:txBody>
      </p:sp>
      <p:sp>
        <p:nvSpPr>
          <p:cNvPr id="15" name="Shape 13"/>
          <p:cNvSpPr/>
          <p:nvPr/>
        </p:nvSpPr>
        <p:spPr>
          <a:xfrm>
            <a:off x="1226344" y="6579632"/>
            <a:ext cx="188595" cy="1132046"/>
          </a:xfrm>
          <a:prstGeom prst="roundRect">
            <a:avLst>
              <a:gd name="adj" fmla="val 4201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603534" y="6768227"/>
            <a:ext cx="2358390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Comfort Level</a:t>
            </a:r>
            <a:endParaRPr lang="en-US" sz="3200" dirty="0"/>
          </a:p>
        </p:txBody>
      </p:sp>
      <p:sp>
        <p:nvSpPr>
          <p:cNvPr id="17" name="Text 15"/>
          <p:cNvSpPr/>
          <p:nvPr/>
        </p:nvSpPr>
        <p:spPr>
          <a:xfrm>
            <a:off x="1603534" y="7176135"/>
            <a:ext cx="12366546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It does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not hurt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there are no needles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0320"/>
            <a:ext cx="63098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What Doctors Look For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93790" y="2659261"/>
            <a:ext cx="3664744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Brightness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1028224" y="3384113"/>
            <a:ext cx="319587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If the liver looks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brighter than normal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(called "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echogenicity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") – this shows fat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4685348" y="2659261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2893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Size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4919782" y="3384113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If the liver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larger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than normal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793790" y="5296972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5314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Severity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1028224" y="6021824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If fat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mild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moderate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or severe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46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Is It Accurate?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93790" y="30503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Accuracy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793790" y="363152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Ultrasound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very good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for spotting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moderate to severe fatty liver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 But it may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not catch early (mild) fat buildup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599521" y="3050381"/>
            <a:ext cx="349222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Why It's Commonly Used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7599521" y="36315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Safe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599521" y="40737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Easy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599521" y="451592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Affordable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7599521" y="49581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Widely available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7599521" y="552509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Still, it is the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most common first test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because of these benefits.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51986"/>
            <a:ext cx="68485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Do You Need to Prepare?</a:t>
            </a:r>
            <a:endParaRPr lang="en-US" sz="4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0092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44253" y="3735586"/>
            <a:ext cx="27859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Fasting</a:t>
            </a:r>
            <a:endParaRPr lang="en-US" sz="3200" dirty="0"/>
          </a:p>
        </p:txBody>
      </p:sp>
      <p:sp>
        <p:nvSpPr>
          <p:cNvPr id="6" name="Text 2"/>
          <p:cNvSpPr/>
          <p:nvPr/>
        </p:nvSpPr>
        <p:spPr>
          <a:xfrm>
            <a:off x="1644253" y="4226004"/>
            <a:ext cx="278594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Avoid eating for </a:t>
            </a:r>
            <a:b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</a:b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6–8 hours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before the test (to reduce gas in the stomach)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3684" y="360092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564148" y="3735586"/>
            <a:ext cx="27860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Clothing</a:t>
            </a:r>
            <a:endParaRPr lang="en-US" sz="3200" dirty="0"/>
          </a:p>
        </p:txBody>
      </p:sp>
      <p:sp>
        <p:nvSpPr>
          <p:cNvPr id="9" name="Text 4"/>
          <p:cNvSpPr/>
          <p:nvPr/>
        </p:nvSpPr>
        <p:spPr>
          <a:xfrm>
            <a:off x="5564148" y="4226004"/>
            <a:ext cx="2786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Wear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loose clothing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for comfort</a:t>
            </a: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1075" y="890587"/>
            <a:ext cx="7677150" cy="1309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Fatty Liver Grades on Ultrasound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211075" y="2514599"/>
            <a:ext cx="2892504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Grade 0 – Normal Liver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6206700" y="3130155"/>
            <a:ext cx="76771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 fat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in the liver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206700" y="3538777"/>
            <a:ext cx="76771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Liver looks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clear and smooth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on ultrasound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206700" y="3947400"/>
            <a:ext cx="76771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This is a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healthy liver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206700" y="4820538"/>
            <a:ext cx="3164800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Grade 1 – Mild Fatty Liver</a:t>
            </a:r>
            <a:endParaRPr lang="en-US" sz="3200" dirty="0"/>
          </a:p>
        </p:txBody>
      </p:sp>
      <p:sp>
        <p:nvSpPr>
          <p:cNvPr id="11" name="Text 8"/>
          <p:cNvSpPr/>
          <p:nvPr/>
        </p:nvSpPr>
        <p:spPr>
          <a:xfrm>
            <a:off x="6202325" y="5419159"/>
            <a:ext cx="76771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Small amount of fat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in the liver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202325" y="5827782"/>
            <a:ext cx="76771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Liver looks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 little brighter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than normal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6202325" y="6236404"/>
            <a:ext cx="76771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Most people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have no symptoms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6202325" y="6645027"/>
            <a:ext cx="767715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Reversible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with better diet and lifestyle</a:t>
            </a:r>
            <a:endParaRPr lang="en-US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864" y="815935"/>
            <a:ext cx="7579043" cy="591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Fatty Liver Grades on Ultrasound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148864" y="1691283"/>
            <a:ext cx="8317763" cy="2581989"/>
          </a:xfrm>
          <a:prstGeom prst="roundRect">
            <a:avLst>
              <a:gd name="adj" fmla="val 307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45674" y="1888093"/>
            <a:ext cx="3520083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Grade 2 – Moderate Fatty Liver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6345674" y="2297192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More fat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seen in the liver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345674" y="2666286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Liver looks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much brighter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6345674" y="3035379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Blood vessels may start to look unclear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345674" y="3404473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Still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reversible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with proper care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6345674" y="3773567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May start to show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some symptoms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like tiredness or heaviness</a:t>
            </a:r>
            <a:endParaRPr lang="en-US" sz="2400" dirty="0"/>
          </a:p>
        </p:txBody>
      </p:sp>
      <p:sp>
        <p:nvSpPr>
          <p:cNvPr id="11" name="Shape 8"/>
          <p:cNvSpPr/>
          <p:nvPr/>
        </p:nvSpPr>
        <p:spPr>
          <a:xfrm>
            <a:off x="6148864" y="4462463"/>
            <a:ext cx="8317763" cy="2951083"/>
          </a:xfrm>
          <a:prstGeom prst="roundRect">
            <a:avLst>
              <a:gd name="adj" fmla="val 269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45674" y="4659273"/>
            <a:ext cx="3214211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3200" b="1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Grade 3 – Severe Fatty Liver</a:t>
            </a:r>
            <a:endParaRPr lang="en-US" sz="3200" dirty="0"/>
          </a:p>
        </p:txBody>
      </p:sp>
      <p:sp>
        <p:nvSpPr>
          <p:cNvPr id="13" name="Text 10"/>
          <p:cNvSpPr/>
          <p:nvPr/>
        </p:nvSpPr>
        <p:spPr>
          <a:xfrm>
            <a:off x="6345674" y="5068372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 lot of fat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in the liver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6345674" y="5437465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Liver is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very bright and unclear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6345674" y="5806559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Blood vessels are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hard to see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6345674" y="6175653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May lead to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liver inflammation or damage</a:t>
            </a:r>
            <a:endParaRPr lang="en-US" sz="2400" dirty="0"/>
          </a:p>
        </p:txBody>
      </p:sp>
      <p:sp>
        <p:nvSpPr>
          <p:cNvPr id="17" name="Text 14"/>
          <p:cNvSpPr/>
          <p:nvPr/>
        </p:nvSpPr>
        <p:spPr>
          <a:xfrm>
            <a:off x="6345674" y="6544747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Needs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serious lifestyle changes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medical follow-up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6345674" y="6913840"/>
            <a:ext cx="742545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Still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possibly reversible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if treated early</a:t>
            </a:r>
            <a:endParaRPr lang="en-US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9969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9118" y="2436257"/>
            <a:ext cx="6396633" cy="49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Fatty Liver Grades on Ultrasound</a:t>
            </a:r>
            <a:endParaRPr lang="en-US" sz="4400" dirty="0"/>
          </a:p>
        </p:txBody>
      </p:sp>
      <p:sp>
        <p:nvSpPr>
          <p:cNvPr id="16" name="Text 13"/>
          <p:cNvSpPr/>
          <p:nvPr/>
        </p:nvSpPr>
        <p:spPr>
          <a:xfrm>
            <a:off x="559118" y="3374827"/>
            <a:ext cx="1351216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Grade 4 – (Sometimes used)</a:t>
            </a:r>
            <a:endParaRPr lang="en-US" sz="2400" dirty="0"/>
          </a:p>
        </p:txBody>
      </p:sp>
      <p:sp>
        <p:nvSpPr>
          <p:cNvPr id="17" name="Text 14"/>
          <p:cNvSpPr/>
          <p:nvPr/>
        </p:nvSpPr>
        <p:spPr>
          <a:xfrm>
            <a:off x="559118" y="3810120"/>
            <a:ext cx="1351216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Not always listed in basic grading, but in some reports,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Grade 4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may refer to </a:t>
            </a:r>
            <a:b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</a:b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NASH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(Non-Alcoholic Steatohepatitis)or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fibrosis/cirrhosis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559118" y="4408155"/>
            <a:ext cx="1351216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This means the liver has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inflammation and scarring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not just fat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559118" y="4719623"/>
            <a:ext cx="1351216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Usually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not fully reversible</a:t>
            </a:r>
            <a:endParaRPr lang="en-US" sz="2400" dirty="0"/>
          </a:p>
        </p:txBody>
      </p:sp>
      <p:sp>
        <p:nvSpPr>
          <p:cNvPr id="20" name="Text 17"/>
          <p:cNvSpPr/>
          <p:nvPr/>
        </p:nvSpPr>
        <p:spPr>
          <a:xfrm>
            <a:off x="559118" y="5127656"/>
            <a:ext cx="1351216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Important Points</a:t>
            </a:r>
            <a:endParaRPr lang="en-US" sz="2400" dirty="0"/>
          </a:p>
        </p:txBody>
      </p:sp>
      <p:sp>
        <p:nvSpPr>
          <p:cNvPr id="21" name="Text 18"/>
          <p:cNvSpPr/>
          <p:nvPr/>
        </p:nvSpPr>
        <p:spPr>
          <a:xfrm>
            <a:off x="559118" y="5562949"/>
            <a:ext cx="1351216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Grade 1 and 2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are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common and reversible</a:t>
            </a:r>
            <a:endParaRPr lang="en-US" sz="2400" dirty="0"/>
          </a:p>
        </p:txBody>
      </p:sp>
      <p:sp>
        <p:nvSpPr>
          <p:cNvPr id="22" name="Text 19"/>
          <p:cNvSpPr/>
          <p:nvPr/>
        </p:nvSpPr>
        <p:spPr>
          <a:xfrm>
            <a:off x="559118" y="5874416"/>
            <a:ext cx="1351216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Grade 3 and above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need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medical care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regular check-ups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559118" y="6185884"/>
            <a:ext cx="13512165" cy="255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Fatty liver often has </a:t>
            </a:r>
            <a:r>
              <a:rPr lang="en-US" sz="2400" b="1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no symptoms</a:t>
            </a:r>
            <a:r>
              <a:rPr lang="en-US" sz="2400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so ultrasound helps find it early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623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Ramesh N</cp:lastModifiedBy>
  <cp:revision>15</cp:revision>
  <dcterms:created xsi:type="dcterms:W3CDTF">2025-06-13T14:48:20Z</dcterms:created>
  <dcterms:modified xsi:type="dcterms:W3CDTF">2025-06-19T02:51:55Z</dcterms:modified>
</cp:coreProperties>
</file>